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5" r:id="rId3"/>
    <p:sldId id="336" r:id="rId4"/>
    <p:sldId id="327" r:id="rId5"/>
    <p:sldId id="342" r:id="rId6"/>
    <p:sldId id="324" r:id="rId7"/>
    <p:sldId id="333" r:id="rId8"/>
    <p:sldId id="328" r:id="rId9"/>
    <p:sldId id="325" r:id="rId10"/>
    <p:sldId id="334" r:id="rId11"/>
    <p:sldId id="329" r:id="rId12"/>
    <p:sldId id="337" r:id="rId13"/>
    <p:sldId id="338" r:id="rId14"/>
    <p:sldId id="339" r:id="rId15"/>
    <p:sldId id="330" r:id="rId16"/>
    <p:sldId id="340" r:id="rId17"/>
    <p:sldId id="341" r:id="rId18"/>
    <p:sldId id="331" r:id="rId19"/>
    <p:sldId id="332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3F7"/>
    <a:srgbClr val="002164"/>
    <a:srgbClr val="0000A4"/>
    <a:srgbClr val="892A7B"/>
    <a:srgbClr val="037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1DE12-F46D-2F0F-0445-3075F9AA14ED}" v="122" dt="2025-01-04T14:49:0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2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36741F-0F5F-3686-C082-C34344463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" y="3225"/>
            <a:ext cx="12171737" cy="6851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89649-821E-51CB-8B7E-B3CEC2FB1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077" y="2343739"/>
            <a:ext cx="8294255" cy="165576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Montserrat-bold" panose="000008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A5D9E-6A80-368B-D7CA-A0CDC78AA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630" y="4091576"/>
            <a:ext cx="7231868" cy="103923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Montserrat-Regular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0CF5F3-1312-5545-0FF4-1895FA95D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2" y="3225"/>
            <a:ext cx="12171735" cy="6851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0C3AB-3F70-BBDA-4BED-237B1698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2" y="302062"/>
            <a:ext cx="6968839" cy="10080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164"/>
                </a:solidFill>
                <a:latin typeface="Montserrat-bold" panose="000008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98F3-0874-0722-D48B-897747BD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2" y="1612187"/>
            <a:ext cx="11069783" cy="4123596"/>
          </a:xfrm>
        </p:spPr>
        <p:txBody>
          <a:bodyPr/>
          <a:lstStyle>
            <a:lvl1pPr>
              <a:defRPr>
                <a:solidFill>
                  <a:srgbClr val="002164"/>
                </a:solidFill>
                <a:latin typeface="Montserrat-Regular"/>
              </a:defRPr>
            </a:lvl1pPr>
            <a:lvl2pPr>
              <a:defRPr>
                <a:solidFill>
                  <a:srgbClr val="002164"/>
                </a:solidFill>
                <a:latin typeface="Montserrat-Regular"/>
              </a:defRPr>
            </a:lvl2pPr>
            <a:lvl3pPr>
              <a:defRPr>
                <a:solidFill>
                  <a:srgbClr val="002164"/>
                </a:solidFill>
                <a:latin typeface="Montserrat-Regular"/>
              </a:defRPr>
            </a:lvl3pPr>
            <a:lvl4pPr>
              <a:defRPr>
                <a:solidFill>
                  <a:srgbClr val="002164"/>
                </a:solidFill>
                <a:latin typeface="Montserrat-Regular"/>
              </a:defRPr>
            </a:lvl4pPr>
            <a:lvl5pPr>
              <a:defRPr>
                <a:solidFill>
                  <a:srgbClr val="002164"/>
                </a:solidFill>
                <a:latin typeface="Montserrat-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68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52B28-0965-1F70-811B-929AD8722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2" y="3225"/>
            <a:ext cx="12171735" cy="6851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98F3-0874-0722-D48B-897747BD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7" y="1583608"/>
            <a:ext cx="11014365" cy="4170648"/>
          </a:xfrm>
        </p:spPr>
        <p:txBody>
          <a:bodyPr/>
          <a:lstStyle>
            <a:lvl1pPr>
              <a:defRPr>
                <a:solidFill>
                  <a:srgbClr val="002164"/>
                </a:solidFill>
                <a:latin typeface="Montserrat-Regular"/>
              </a:defRPr>
            </a:lvl1pPr>
            <a:lvl2pPr>
              <a:defRPr>
                <a:solidFill>
                  <a:srgbClr val="002164"/>
                </a:solidFill>
                <a:latin typeface="Montserrat-Regular"/>
              </a:defRPr>
            </a:lvl2pPr>
            <a:lvl3pPr>
              <a:defRPr>
                <a:solidFill>
                  <a:srgbClr val="002164"/>
                </a:solidFill>
                <a:latin typeface="Montserrat-Regular"/>
              </a:defRPr>
            </a:lvl3pPr>
            <a:lvl4pPr>
              <a:defRPr>
                <a:solidFill>
                  <a:srgbClr val="002164"/>
                </a:solidFill>
                <a:latin typeface="Montserrat-Regular"/>
              </a:defRPr>
            </a:lvl4pPr>
            <a:lvl5pPr>
              <a:defRPr>
                <a:solidFill>
                  <a:srgbClr val="5ED3F7"/>
                </a:solidFill>
                <a:latin typeface="Montserrat-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0157E0-0D6A-7DE8-8F5F-844BA1516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8" y="333730"/>
            <a:ext cx="6587838" cy="10080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164"/>
                </a:solidFill>
                <a:latin typeface="Montserrat-bold" panose="00000800000000000000" pitchFamily="50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grgrgrggrgredit</a:t>
            </a:r>
            <a:r>
              <a:rPr lang="en-US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01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52B28-0965-1F70-811B-929AD8722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" y="3225"/>
            <a:ext cx="12171737" cy="6851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98F3-0874-0722-D48B-897747BD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7" y="1583608"/>
            <a:ext cx="11014365" cy="4170648"/>
          </a:xfrm>
        </p:spPr>
        <p:txBody>
          <a:bodyPr/>
          <a:lstStyle>
            <a:lvl1pPr>
              <a:defRPr>
                <a:solidFill>
                  <a:srgbClr val="002164"/>
                </a:solidFill>
                <a:latin typeface="Montserrat-Regular"/>
              </a:defRPr>
            </a:lvl1pPr>
            <a:lvl2pPr>
              <a:defRPr>
                <a:solidFill>
                  <a:srgbClr val="002164"/>
                </a:solidFill>
                <a:latin typeface="Montserrat-Regular"/>
              </a:defRPr>
            </a:lvl2pPr>
            <a:lvl3pPr>
              <a:defRPr>
                <a:solidFill>
                  <a:srgbClr val="002164"/>
                </a:solidFill>
                <a:latin typeface="Montserrat-Regular"/>
              </a:defRPr>
            </a:lvl3pPr>
            <a:lvl4pPr>
              <a:defRPr>
                <a:solidFill>
                  <a:srgbClr val="002164"/>
                </a:solidFill>
                <a:latin typeface="Montserrat-Regular"/>
              </a:defRPr>
            </a:lvl4pPr>
            <a:lvl5pPr>
              <a:defRPr>
                <a:solidFill>
                  <a:srgbClr val="5ED3F7"/>
                </a:solidFill>
                <a:latin typeface="Montserrat-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0157E0-0D6A-7DE8-8F5F-844BA151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333730"/>
            <a:ext cx="6587838" cy="10080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164"/>
                </a:solidFill>
                <a:latin typeface="Montserrat-bold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36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36741F-0F5F-3686-C082-C34344463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" y="3225"/>
            <a:ext cx="12171737" cy="6851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89649-821E-51CB-8B7E-B3CEC2FB1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077" y="2343739"/>
            <a:ext cx="8294255" cy="165576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Montserrat-bold" panose="000008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A5D9E-6A80-368B-D7CA-A0CDC78AA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630" y="4091576"/>
            <a:ext cx="7231868" cy="10392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-Regular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59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36741F-0F5F-3686-C082-C34344463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" y="3225"/>
            <a:ext cx="12171737" cy="68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3B816-AE8A-D1D8-63C3-9E6C3767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3BD17-8E78-49FD-B3A3-5C6C624C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F89D-49E1-DCB2-949B-FC882135E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564442-B651-4806-ADE5-5EBABBE3B77D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82F9C-515E-07C2-DDA4-280F63A7B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1A46D-4F0B-3EC9-CA9A-E15AAF16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E79686-9850-47EA-972B-A1FDB638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urtadha.majeed@uobasrah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Wang+J&amp;cauthor_id=33363061" TargetMode="External"/><Relationship Id="rId2" Type="http://schemas.openxmlformats.org/officeDocument/2006/relationships/hyperlink" Target="https://pubmed.ncbi.nlm.nih.gov/?term=Wu+Y&amp;cauthor_id=3336306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Negash+SA&amp;cauthor_id=30607090" TargetMode="External"/><Relationship Id="rId2" Type="http://schemas.openxmlformats.org/officeDocument/2006/relationships/hyperlink" Target="https://pubmed.ncbi.nlm.nih.gov/?term=Mammo+TN&amp;cauthor_id=3060709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31" y="2013438"/>
            <a:ext cx="8318001" cy="1986063"/>
          </a:xfrm>
        </p:spPr>
        <p:txBody>
          <a:bodyPr>
            <a:noAutofit/>
          </a:bodyPr>
          <a:lstStyle/>
          <a:p>
            <a:r>
              <a:rPr lang="en-US" sz="3200" dirty="0"/>
              <a:t>The incidence &amp; outcome of </a:t>
            </a:r>
            <a:r>
              <a:rPr lang="en-US" sz="3200" dirty="0" err="1"/>
              <a:t>urethro</a:t>
            </a:r>
            <a:r>
              <a:rPr lang="en-US" sz="3200" dirty="0"/>
              <a:t>-cutaneous fistula after hypospadias repair: Self-experience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630" y="4580792"/>
            <a:ext cx="7231868" cy="113420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Murtadha</a:t>
            </a:r>
            <a:r>
              <a:rPr lang="en-US" dirty="0"/>
              <a:t> </a:t>
            </a:r>
            <a:r>
              <a:rPr lang="en-US" dirty="0" err="1"/>
              <a:t>Almusafer</a:t>
            </a:r>
            <a:endParaRPr lang="en-US" dirty="0"/>
          </a:p>
          <a:p>
            <a:r>
              <a:rPr lang="en-US" dirty="0"/>
              <a:t>Professor &amp; Consultant of Urology, University of </a:t>
            </a:r>
            <a:r>
              <a:rPr lang="en-US" dirty="0" err="1"/>
              <a:t>Basrah</a:t>
            </a:r>
            <a:r>
              <a:rPr lang="en-US" dirty="0"/>
              <a:t>, College of Medicine, </a:t>
            </a:r>
            <a:r>
              <a:rPr lang="en-US" dirty="0" err="1"/>
              <a:t>Basrah</a:t>
            </a:r>
            <a:r>
              <a:rPr lang="en-US" dirty="0"/>
              <a:t>, Iraq</a:t>
            </a:r>
          </a:p>
          <a:p>
            <a:r>
              <a:rPr lang="en-US" dirty="0"/>
              <a:t>E-mail: </a:t>
            </a:r>
            <a:r>
              <a:rPr lang="en-US" u="sng" dirty="0" smtClean="0">
                <a:hlinkClick r:id="rId2"/>
              </a:rPr>
              <a:t>murtadha.majeed@uobasrah.edu.iq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8817" y="1459523"/>
            <a:ext cx="11014365" cy="4294733"/>
          </a:xfrm>
        </p:spPr>
        <p:txBody>
          <a:bodyPr>
            <a:normAutofit/>
          </a:bodyPr>
          <a:lstStyle/>
          <a:p>
            <a:r>
              <a:rPr lang="en-US" dirty="0" smtClean="0"/>
              <a:t>A trap door procedure and </a:t>
            </a:r>
            <a:r>
              <a:rPr lang="en-US" dirty="0" err="1" smtClean="0"/>
              <a:t>tubularized</a:t>
            </a:r>
            <a:r>
              <a:rPr lang="en-US" dirty="0" smtClean="0"/>
              <a:t> incised plate (TIP) were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the procedures used.</a:t>
            </a:r>
          </a:p>
          <a:p>
            <a:endParaRPr lang="en-US" dirty="0" smtClean="0"/>
          </a:p>
          <a:p>
            <a:r>
              <a:rPr lang="en-US" dirty="0" smtClean="0"/>
              <a:t>Children with small fistulae were treated initially conservatively.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Those with normal distal urethral patency: Classical fistula repair</a:t>
            </a:r>
          </a:p>
          <a:p>
            <a:endParaRPr lang="en-US" dirty="0" smtClean="0"/>
          </a:p>
          <a:p>
            <a:r>
              <a:rPr lang="en-US" dirty="0" smtClean="0"/>
              <a:t>Those with jeopardized distal urethral patency: Re-do TIP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8017-A2EE-F38E-9C9A-83F1C5AE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000000"/>
                </a:solidFill>
                <a:latin typeface="Montserrat-bold"/>
                <a:ea typeface="Calibri"/>
                <a:cs typeface="Calibri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593E-3085-E3EF-B315-A89F823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The mean age is 2.5-Years</a:t>
            </a:r>
          </a:p>
          <a:p>
            <a:r>
              <a:rPr lang="en-US" dirty="0" smtClean="0"/>
              <a:t>A total of 204 children:</a:t>
            </a:r>
          </a:p>
          <a:p>
            <a:r>
              <a:rPr lang="en-US" dirty="0" smtClean="0"/>
              <a:t>110 (53.9): </a:t>
            </a:r>
            <a:r>
              <a:rPr lang="en-US" dirty="0" smtClean="0"/>
              <a:t>D</a:t>
            </a:r>
            <a:r>
              <a:rPr lang="en-US" dirty="0" smtClean="0"/>
              <a:t>istal hypospadias</a:t>
            </a:r>
          </a:p>
          <a:p>
            <a:r>
              <a:rPr lang="en-US" dirty="0" smtClean="0"/>
              <a:t>94 (46.07): Mid-shaft hypospadias</a:t>
            </a:r>
          </a:p>
        </p:txBody>
      </p:sp>
    </p:spTree>
    <p:extLst>
      <p:ext uri="{BB962C8B-B14F-4D97-AF65-F5344CB8AC3E}">
        <p14:creationId xmlns:p14="http://schemas.microsoft.com/office/powerpoint/2010/main" val="2251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children (3.9%): UCF after hypospadias repair by TIP</a:t>
            </a:r>
          </a:p>
          <a:p>
            <a:pPr marL="0" indent="0">
              <a:buNone/>
            </a:pPr>
            <a:r>
              <a:rPr lang="en-US" dirty="0" smtClean="0"/>
              <a:t> 1 child had original distal hypospadias repair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7 Children had original mid-shaft repair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Two Fistulae were so small with no distal urethral obstruction and closed spontaneously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remaining 6 required surgical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recurrence rate after surgical repair of fistula was 33.3% ( 2 out of 6 patients)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302062"/>
            <a:ext cx="9058275" cy="1008063"/>
          </a:xfrm>
        </p:spPr>
        <p:txBody>
          <a:bodyPr/>
          <a:lstStyle/>
          <a:p>
            <a:r>
              <a:rPr lang="en-US" dirty="0" smtClean="0"/>
              <a:t>Final shape of penis and urine stream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36" y="1670050"/>
            <a:ext cx="3257214" cy="4122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670051"/>
            <a:ext cx="3397897" cy="41227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66775" y="1670050"/>
            <a:ext cx="3540436" cy="41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D714-A652-1E65-1301-769C4E1D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69F1-FF9E-F99C-CAEE-F906EED6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Despite progressive development in the surgical techniques and procedures, still many complications occurred, among the most common is UCF</a:t>
            </a:r>
          </a:p>
          <a:p>
            <a:endParaRPr lang="en-US" dirty="0"/>
          </a:p>
          <a:p>
            <a:r>
              <a:rPr lang="en-US" dirty="0" smtClean="0"/>
              <a:t>Different literatures reported different incidence rates of UCF</a:t>
            </a:r>
          </a:p>
          <a:p>
            <a:endParaRPr lang="en-US" dirty="0"/>
          </a:p>
          <a:p>
            <a:r>
              <a:rPr lang="en-US" dirty="0" err="1" smtClean="0"/>
              <a:t>Gabra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Beyari</a:t>
            </a:r>
            <a:r>
              <a:rPr lang="en-US" dirty="0" smtClean="0"/>
              <a:t>, </a:t>
            </a:r>
            <a:r>
              <a:rPr lang="en-US" i="1" dirty="0" smtClean="0"/>
              <a:t>et al (Saudi Arabia)</a:t>
            </a:r>
            <a:r>
              <a:rPr lang="en-US" dirty="0" smtClean="0"/>
              <a:t>: Urethral </a:t>
            </a:r>
            <a:r>
              <a:rPr lang="en-US" dirty="0"/>
              <a:t>fistula was the most common complication among distal and proximal cases (24% and 30%, respectively)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2" y="1866507"/>
            <a:ext cx="11069783" cy="3886592"/>
          </a:xfrm>
        </p:spPr>
        <p:txBody>
          <a:bodyPr/>
          <a:lstStyle/>
          <a:p>
            <a:r>
              <a:rPr lang="de-DE" dirty="0">
                <a:hlinkClick r:id="rId2"/>
              </a:rPr>
              <a:t>Yuhao </a:t>
            </a:r>
            <a:r>
              <a:rPr lang="de-DE" dirty="0" smtClean="0">
                <a:hlinkClick r:id="rId2"/>
              </a:rPr>
              <a:t>Wu</a:t>
            </a:r>
            <a:r>
              <a:rPr lang="de-DE" dirty="0" smtClean="0"/>
              <a:t>,</a:t>
            </a:r>
            <a:r>
              <a:rPr lang="de-DE" baseline="30000" dirty="0"/>
              <a:t> </a:t>
            </a:r>
            <a:r>
              <a:rPr lang="de-DE" dirty="0" smtClean="0"/>
              <a:t> </a:t>
            </a:r>
            <a:r>
              <a:rPr lang="de-DE" u="sng" dirty="0" smtClean="0">
                <a:hlinkClick r:id="rId3"/>
              </a:rPr>
              <a:t>Junke Wang</a:t>
            </a:r>
            <a:r>
              <a:rPr lang="de-DE" u="sng" dirty="0" smtClean="0"/>
              <a:t>, </a:t>
            </a:r>
            <a:r>
              <a:rPr lang="de-DE" i="1" u="sng" dirty="0" smtClean="0"/>
              <a:t>et al </a:t>
            </a:r>
            <a:r>
              <a:rPr lang="de-DE" u="sng" dirty="0" smtClean="0"/>
              <a:t>(China):</a:t>
            </a:r>
            <a:r>
              <a:rPr lang="de-DE" baseline="30000" dirty="0"/>
              <a:t> </a:t>
            </a:r>
            <a:r>
              <a:rPr lang="en-US" dirty="0" smtClean="0"/>
              <a:t> </a:t>
            </a:r>
            <a:r>
              <a:rPr lang="en-US" dirty="0"/>
              <a:t>included 44 studies involving 10,666 subjects. </a:t>
            </a:r>
            <a:r>
              <a:rPr lang="en-US" dirty="0" err="1"/>
              <a:t>Urethrocutaneous</a:t>
            </a:r>
            <a:r>
              <a:rPr lang="en-US" dirty="0"/>
              <a:t> fistula (UCF) was the most common complication with an incidence of 4.0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This is in consistent with our results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Tihitena Negussie </a:t>
            </a:r>
            <a:r>
              <a:rPr lang="it-IT" dirty="0" smtClean="0">
                <a:hlinkClick r:id="rId2"/>
              </a:rPr>
              <a:t>Mammo</a:t>
            </a:r>
            <a:r>
              <a:rPr lang="it-IT" dirty="0" smtClean="0"/>
              <a:t>,</a:t>
            </a:r>
            <a:r>
              <a:rPr lang="it-IT" dirty="0"/>
              <a:t> </a:t>
            </a:r>
            <a:r>
              <a:rPr lang="it-IT" u="sng" dirty="0">
                <a:hlinkClick r:id="rId3"/>
              </a:rPr>
              <a:t>Samuel A </a:t>
            </a:r>
            <a:r>
              <a:rPr lang="it-IT" u="sng" dirty="0" smtClean="0">
                <a:hlinkClick r:id="rId3"/>
              </a:rPr>
              <a:t>Negash</a:t>
            </a:r>
            <a:r>
              <a:rPr lang="it-IT" u="sng" dirty="0" smtClean="0"/>
              <a:t>, </a:t>
            </a:r>
            <a:r>
              <a:rPr lang="it-IT" i="1" u="sng" dirty="0" smtClean="0"/>
              <a:t>et al </a:t>
            </a:r>
            <a:r>
              <a:rPr lang="it-IT" u="sng" dirty="0" smtClean="0"/>
              <a:t>(Ethiopia):</a:t>
            </a:r>
          </a:p>
          <a:p>
            <a:pPr marL="0" indent="0">
              <a:buNone/>
            </a:pPr>
            <a:r>
              <a:rPr lang="it-IT" baseline="30000" dirty="0"/>
              <a:t> </a:t>
            </a:r>
            <a:r>
              <a:rPr lang="en-US" dirty="0" smtClean="0"/>
              <a:t>There </a:t>
            </a:r>
            <a:r>
              <a:rPr lang="en-US" dirty="0"/>
              <a:t>was a high rate of major post-operative complications (44.1%) of which </a:t>
            </a:r>
            <a:r>
              <a:rPr lang="en-US" b="1" dirty="0" err="1"/>
              <a:t>urethrocutaneous</a:t>
            </a:r>
            <a:r>
              <a:rPr lang="en-US" b="1" dirty="0"/>
              <a:t> fistula (UCF) </a:t>
            </a:r>
            <a:r>
              <a:rPr lang="en-US" dirty="0"/>
              <a:t>was the most common </a:t>
            </a:r>
            <a:r>
              <a:rPr lang="en-US" b="1" dirty="0">
                <a:solidFill>
                  <a:srgbClr val="FF0000"/>
                </a:solidFill>
              </a:rPr>
              <a:t>(31.2%) </a:t>
            </a:r>
            <a:r>
              <a:rPr lang="en-US" dirty="0"/>
              <a:t>followed by meatal stenosis and glans breakdown (7.4 % each).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730B-F807-6393-1A9A-F6C61D39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Montserrat-bold"/>
                <a:ea typeface="Calibri"/>
                <a:cs typeface="Calibri"/>
              </a:rPr>
              <a:t>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9673-D851-02FF-4D55-ED4DD75B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Snodgrass </a:t>
            </a:r>
            <a:r>
              <a:rPr lang="en-US" i="1" dirty="0" smtClean="0"/>
              <a:t>et al</a:t>
            </a:r>
            <a:r>
              <a:rPr lang="en-US" dirty="0" smtClean="0"/>
              <a:t>: Simple UCF repair for coronal site without glans dehiscence achieved satisfactory outcomes, and the recurrence rate was only 5% which is lower than our results (33.3%)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0872-84DC-7703-C301-931DDA90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Montserrat-bold"/>
                <a:ea typeface="Calibri"/>
                <a:cs typeface="Calibri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51A3-B018-BF9E-7CEC-E555AE2D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Fistula characteristics should be well evaluated</a:t>
            </a:r>
          </a:p>
          <a:p>
            <a:r>
              <a:rPr lang="en-US" dirty="0" smtClean="0"/>
              <a:t>Distal urethral patency </a:t>
            </a:r>
            <a:r>
              <a:rPr lang="en-US" dirty="0" err="1" smtClean="0"/>
              <a:t>shoul</a:t>
            </a:r>
            <a:r>
              <a:rPr lang="en-US" dirty="0" smtClean="0"/>
              <a:t> be assessed</a:t>
            </a:r>
          </a:p>
          <a:p>
            <a:r>
              <a:rPr lang="en-US" dirty="0" smtClean="0"/>
              <a:t>Surgeon’s experience</a:t>
            </a:r>
          </a:p>
          <a:p>
            <a:r>
              <a:rPr lang="en-US" dirty="0" smtClean="0"/>
              <a:t>Family education and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817" y="474785"/>
            <a:ext cx="8010059" cy="867008"/>
          </a:xfrm>
        </p:spPr>
        <p:txBody>
          <a:bodyPr/>
          <a:lstStyle/>
          <a:p>
            <a:pPr algn="r"/>
            <a:r>
              <a:rPr lang="ar-IQ" dirty="0" smtClean="0"/>
              <a:t>شناشيل البصرة – الجسر الايطالي</a:t>
            </a:r>
            <a:endParaRPr lang="en-US" dirty="0"/>
          </a:p>
        </p:txBody>
      </p:sp>
      <p:pic>
        <p:nvPicPr>
          <p:cNvPr id="1026" name="Picture 2" descr="محاولات محلية بأموال أوربية لإحياء شناشيل البصر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5" y="1863419"/>
            <a:ext cx="5630374" cy="41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جسر البصرة المعلق ، اكبر وأطول جسر في العراق Iraq l Basra Bridge 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1863419"/>
            <a:ext cx="5829300" cy="41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7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البصرة.. اعتقال أشخاص طعنواً مريضاً راقداً في مستشفى الجمهوري » IQ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4" y="1821718"/>
            <a:ext cx="5609492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خريجو كلية الطب - جامعة البصر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1717"/>
            <a:ext cx="602273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27D58-08D9-42E4-028D-83F975B0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Hypospadias</a:t>
            </a:r>
            <a:r>
              <a:rPr lang="en-US" dirty="0" smtClean="0"/>
              <a:t> surgery has many complications</a:t>
            </a:r>
          </a:p>
          <a:p>
            <a:endParaRPr lang="en-US" dirty="0" smtClean="0"/>
          </a:p>
          <a:p>
            <a:r>
              <a:rPr lang="en-US" dirty="0" smtClean="0"/>
              <a:t>To shed light on how to deal with one of important complication which has an impact on urologist &amp; family which is </a:t>
            </a:r>
            <a:r>
              <a:rPr lang="en-US" dirty="0" err="1" smtClean="0"/>
              <a:t>Urethro</a:t>
            </a:r>
            <a:r>
              <a:rPr lang="en-US" dirty="0" smtClean="0"/>
              <a:t>-Cutaneous Fistula (UCF) and to share our experience in this issue.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13B673-015A-F874-F984-9EFE8179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474604"/>
            <a:ext cx="6587838" cy="1008063"/>
          </a:xfrm>
        </p:spPr>
        <p:txBody>
          <a:bodyPr/>
          <a:lstStyle/>
          <a:p>
            <a:r>
              <a:rPr lang="en-US" sz="44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Why This </a:t>
            </a:r>
            <a:r>
              <a:rPr lang="en-US" sz="44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Pediatric </a:t>
            </a:r>
            <a:r>
              <a:rPr lang="en-US" dirty="0"/>
              <a:t>Urologist</a:t>
            </a:r>
          </a:p>
          <a:p>
            <a:r>
              <a:rPr lang="en-US" dirty="0"/>
              <a:t>Urologist</a:t>
            </a:r>
          </a:p>
          <a:p>
            <a:r>
              <a:rPr lang="en-US" dirty="0"/>
              <a:t>Plastic Surgeon</a:t>
            </a:r>
          </a:p>
          <a:p>
            <a:r>
              <a:rPr lang="en-US" dirty="0"/>
              <a:t>Pediatric Surgeon</a:t>
            </a:r>
          </a:p>
          <a:p>
            <a:r>
              <a:rPr lang="en-US" dirty="0" err="1"/>
              <a:t>Hypospadiologist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584" y="333730"/>
            <a:ext cx="6479072" cy="1008063"/>
          </a:xfrm>
        </p:spPr>
        <p:txBody>
          <a:bodyPr/>
          <a:lstStyle/>
          <a:p>
            <a:r>
              <a:rPr lang="en-US" dirty="0"/>
              <a:t>Who Should Operate  ?????</a:t>
            </a:r>
          </a:p>
        </p:txBody>
      </p:sp>
    </p:spTree>
    <p:extLst>
      <p:ext uri="{BB962C8B-B14F-4D97-AF65-F5344CB8AC3E}">
        <p14:creationId xmlns:p14="http://schemas.microsoft.com/office/powerpoint/2010/main" val="211726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FAC8-A826-7834-71AB-A6A6A463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Background</a:t>
            </a:r>
            <a:endParaRPr lang="en-US" sz="4400" b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8DD7-612F-0839-AD21-544E4BD3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dirty="0"/>
              <a:t>In the United States, </a:t>
            </a:r>
            <a:r>
              <a:rPr lang="en-US" b="1" dirty="0">
                <a:solidFill>
                  <a:srgbClr val="FF0000"/>
                </a:solidFill>
              </a:rPr>
              <a:t>hypospadias</a:t>
            </a:r>
            <a:r>
              <a:rPr lang="en-US" dirty="0"/>
              <a:t> occurs in 1 of every 200 to 300 live </a:t>
            </a:r>
            <a:r>
              <a:rPr lang="en-US" dirty="0" smtClean="0"/>
              <a:t>births.</a:t>
            </a:r>
            <a:r>
              <a:rPr lang="en-US" u="sng" baseline="30000" dirty="0" smtClean="0"/>
              <a:t>1</a:t>
            </a:r>
            <a:r>
              <a:rPr lang="en-US" dirty="0"/>
              <a:t> The prevalence of hypospadias in Europe is approximately 18.6 of every 10000 live births, making it one of the most prevalent congenital defects among male </a:t>
            </a:r>
            <a:r>
              <a:rPr lang="en-US" dirty="0" smtClean="0"/>
              <a:t>newborns.</a:t>
            </a:r>
            <a:r>
              <a:rPr lang="en-US" u="sng" baseline="30000" dirty="0" smtClean="0"/>
              <a:t>2</a:t>
            </a:r>
          </a:p>
          <a:p>
            <a:pPr marL="0" indent="0">
              <a:buNone/>
            </a:pPr>
            <a:endParaRPr lang="en-US" u="sng" baseline="300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1.Keays </a:t>
            </a:r>
            <a:r>
              <a:rPr lang="en-US" sz="1400" dirty="0"/>
              <a:t>MA, Dave S. Current hypospadias management: diagnosis, surgical management, and long-term patient-</a:t>
            </a:r>
            <a:r>
              <a:rPr lang="en-US" sz="1400" dirty="0" err="1"/>
              <a:t>centred</a:t>
            </a:r>
            <a:r>
              <a:rPr lang="en-US" sz="1400" dirty="0"/>
              <a:t> outcomes. </a:t>
            </a:r>
            <a:r>
              <a:rPr lang="en-US" sz="1400" i="1" dirty="0"/>
              <a:t>Can </a:t>
            </a:r>
            <a:r>
              <a:rPr lang="en-US" sz="1400" i="1" dirty="0" err="1"/>
              <a:t>Urol</a:t>
            </a:r>
            <a:r>
              <a:rPr lang="en-US" sz="1400" i="1" dirty="0"/>
              <a:t> </a:t>
            </a:r>
            <a:r>
              <a:rPr lang="en-US" sz="1400" i="1" dirty="0" err="1"/>
              <a:t>Assoc</a:t>
            </a:r>
            <a:r>
              <a:rPr lang="en-US" sz="1400" i="1" dirty="0"/>
              <a:t> J</a:t>
            </a:r>
            <a:r>
              <a:rPr lang="en-US" sz="1400" dirty="0"/>
              <a:t>. 2017;11(1–2):48–53. </a:t>
            </a:r>
            <a:r>
              <a:rPr lang="en-US" sz="1400" dirty="0" smtClean="0"/>
              <a:t>doi:10.5489/cuaj.4386</a:t>
            </a:r>
          </a:p>
          <a:p>
            <a:pPr marL="0" indent="0">
              <a:buNone/>
            </a:pPr>
            <a:r>
              <a:rPr lang="en-US" sz="1400" dirty="0" smtClean="0"/>
              <a:t>2.van </a:t>
            </a:r>
            <a:r>
              <a:rPr lang="en-US" sz="1400" dirty="0"/>
              <a:t>der H, de Wall LL. Hypospadias, all there is to know. </a:t>
            </a:r>
            <a:r>
              <a:rPr lang="en-US" sz="1400" i="1" dirty="0" err="1"/>
              <a:t>Eur</a:t>
            </a:r>
            <a:r>
              <a:rPr lang="en-US" sz="1400" i="1" dirty="0"/>
              <a:t> J </a:t>
            </a:r>
            <a:r>
              <a:rPr lang="en-US" sz="1400" i="1" dirty="0" err="1"/>
              <a:t>Pediatr</a:t>
            </a:r>
            <a:r>
              <a:rPr lang="en-US" sz="1400" dirty="0"/>
              <a:t>. 2017;176(4):435–441. doi:10.1007/s00431-017-2864-5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35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b="1" dirty="0" smtClean="0">
                <a:solidFill>
                  <a:srgbClr val="FF0000"/>
                </a:solidFill>
              </a:rPr>
              <a:t>complications</a:t>
            </a:r>
            <a:r>
              <a:rPr lang="en-US" dirty="0" smtClean="0"/>
              <a:t> were recognized after hypospadias repair, UCF being among the most common ones.</a:t>
            </a:r>
          </a:p>
          <a:p>
            <a:endParaRPr lang="en-US" dirty="0" smtClean="0"/>
          </a:p>
          <a:p>
            <a:r>
              <a:rPr lang="en-US" dirty="0" smtClean="0"/>
              <a:t>It has been found to be associated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Type of surgery,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Location of meatus,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Surgeon’s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0D5B-CB4F-5CF7-36CC-F32F1894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-bold"/>
                <a:ea typeface="Calibri"/>
                <a:cs typeface="Calibri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0840-0485-4E90-6D51-ABF625DB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2" y="1714641"/>
            <a:ext cx="11069783" cy="4123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 smtClean="0">
                <a:ea typeface="Roboto"/>
                <a:cs typeface="Arial"/>
              </a:rPr>
              <a:t>To find out the incidence of UCF in </a:t>
            </a:r>
            <a:r>
              <a:rPr lang="en-US" dirty="0" err="1" smtClean="0">
                <a:ea typeface="Roboto"/>
                <a:cs typeface="Arial"/>
              </a:rPr>
              <a:t>Basrah</a:t>
            </a:r>
            <a:r>
              <a:rPr lang="en-US" dirty="0" smtClean="0">
                <a:ea typeface="Roboto"/>
                <a:cs typeface="Arial"/>
              </a:rPr>
              <a:t> Urology Center.</a:t>
            </a:r>
          </a:p>
          <a:p>
            <a:pPr>
              <a:buNone/>
            </a:pPr>
            <a:endParaRPr lang="en-US" dirty="0">
              <a:ea typeface="Roboto"/>
              <a:cs typeface="Arial"/>
            </a:endParaRPr>
          </a:p>
          <a:p>
            <a:pPr>
              <a:buNone/>
            </a:pPr>
            <a:r>
              <a:rPr lang="en-US" dirty="0" smtClean="0">
                <a:ea typeface="Roboto"/>
                <a:cs typeface="Arial"/>
              </a:rPr>
              <a:t>To classify the patients according to fistula characters and urethral status</a:t>
            </a:r>
          </a:p>
          <a:p>
            <a:pPr>
              <a:buNone/>
            </a:pPr>
            <a:endParaRPr lang="en-US" dirty="0">
              <a:ea typeface="Roboto"/>
              <a:cs typeface="Arial"/>
            </a:endParaRPr>
          </a:p>
          <a:p>
            <a:pPr>
              <a:buNone/>
            </a:pPr>
            <a:r>
              <a:rPr lang="en-US" dirty="0" smtClean="0">
                <a:ea typeface="Roboto"/>
                <a:cs typeface="Arial"/>
              </a:rPr>
              <a:t>To choose appropriate surgical technique</a:t>
            </a:r>
            <a:endParaRPr lang="en-US" dirty="0">
              <a:ea typeface="Roboto"/>
              <a:cs typeface="Arial"/>
            </a:endParaRPr>
          </a:p>
          <a:p>
            <a:pPr>
              <a:buNone/>
            </a:pPr>
            <a:endParaRPr lang="en-US" dirty="0" smtClean="0"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0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53DB6-E20E-17C7-9780-DFE7F0D7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A total of 204 children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Duration: 2013 – 2023</a:t>
            </a:r>
          </a:p>
          <a:p>
            <a:endParaRPr lang="en-GB" dirty="0" smtClean="0"/>
          </a:p>
          <a:p>
            <a:r>
              <a:rPr lang="en-GB" dirty="0" smtClean="0"/>
              <a:t>Children with mid-shaft and distal hypospadias</a:t>
            </a:r>
          </a:p>
          <a:p>
            <a:endParaRPr lang="en-GB" dirty="0" smtClean="0"/>
          </a:p>
          <a:p>
            <a:r>
              <a:rPr lang="en-GB" dirty="0" smtClean="0"/>
              <a:t>The patients were classified according to the: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Site, size of fistula, and distal urethral patency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DE62E-633B-E1B6-D34E-1E2F0F75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Montserrat-bold"/>
                <a:ea typeface="Calibri"/>
                <a:cs typeface="Calibri"/>
              </a:rPr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482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Montserrat-bold</vt:lpstr>
      <vt:lpstr>Montserrat-Regular</vt:lpstr>
      <vt:lpstr>Roboto</vt:lpstr>
      <vt:lpstr>Office Theme</vt:lpstr>
      <vt:lpstr>The incidence &amp; outcome of urethro-cutaneous fistula after hypospadias repair: Self-experience</vt:lpstr>
      <vt:lpstr>شناشيل البصرة – الجسر الايطالي</vt:lpstr>
      <vt:lpstr>PowerPoint Presentation</vt:lpstr>
      <vt:lpstr>Why This study?</vt:lpstr>
      <vt:lpstr>Who Should Operate  ?????</vt:lpstr>
      <vt:lpstr>Background</vt:lpstr>
      <vt:lpstr>PowerPoint Presentation</vt:lpstr>
      <vt:lpstr>objectives</vt:lpstr>
      <vt:lpstr>Methods</vt:lpstr>
      <vt:lpstr>PowerPoint Presentation</vt:lpstr>
      <vt:lpstr>Results</vt:lpstr>
      <vt:lpstr>PowerPoint Presentation</vt:lpstr>
      <vt:lpstr>PowerPoint Presentation</vt:lpstr>
      <vt:lpstr>Final shape of penis and urine stream</vt:lpstr>
      <vt:lpstr>Discussion</vt:lpstr>
      <vt:lpstr>PowerPoint Presentation</vt:lpstr>
      <vt:lpstr>PowerPoint Presentation</vt:lpstr>
      <vt:lpstr>Recommendations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Nourhan Mohamed</dc:creator>
  <cp:lastModifiedBy>Windows User</cp:lastModifiedBy>
  <cp:revision>91</cp:revision>
  <dcterms:created xsi:type="dcterms:W3CDTF">2024-01-04T13:44:57Z</dcterms:created>
  <dcterms:modified xsi:type="dcterms:W3CDTF">2025-01-06T08:07:07Z</dcterms:modified>
</cp:coreProperties>
</file>